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5"/>
  </p:notesMasterIdLst>
  <p:sldIdLst>
    <p:sldId id="256" r:id="rId3"/>
    <p:sldId id="257" r:id="rId4"/>
    <p:sldId id="270" r:id="rId5"/>
    <p:sldId id="322" r:id="rId6"/>
    <p:sldId id="294" r:id="rId7"/>
    <p:sldId id="299" r:id="rId8"/>
    <p:sldId id="295" r:id="rId9"/>
    <p:sldId id="327" r:id="rId10"/>
    <p:sldId id="328" r:id="rId11"/>
    <p:sldId id="306" r:id="rId12"/>
    <p:sldId id="315" r:id="rId13"/>
    <p:sldId id="307" r:id="rId14"/>
    <p:sldId id="329" r:id="rId15"/>
    <p:sldId id="335" r:id="rId16"/>
    <p:sldId id="338" r:id="rId17"/>
    <p:sldId id="337" r:id="rId18"/>
    <p:sldId id="336" r:id="rId19"/>
    <p:sldId id="316" r:id="rId20"/>
    <p:sldId id="332" r:id="rId21"/>
    <p:sldId id="318" r:id="rId22"/>
    <p:sldId id="339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70FD67-61B4-436C-B4FE-598EFC4D87C9}">
          <p14:sldIdLst>
            <p14:sldId id="256"/>
            <p14:sldId id="257"/>
            <p14:sldId id="270"/>
            <p14:sldId id="322"/>
            <p14:sldId id="294"/>
            <p14:sldId id="299"/>
            <p14:sldId id="295"/>
            <p14:sldId id="327"/>
            <p14:sldId id="328"/>
            <p14:sldId id="306"/>
            <p14:sldId id="315"/>
            <p14:sldId id="307"/>
            <p14:sldId id="329"/>
            <p14:sldId id="335"/>
            <p14:sldId id="338"/>
            <p14:sldId id="337"/>
          </p14:sldIdLst>
        </p14:section>
        <p14:section name="Untitled Section" id="{A8EA4C10-B77D-43C2-BA70-D2EDC96A074C}">
          <p14:sldIdLst>
            <p14:sldId id="336"/>
            <p14:sldId id="316"/>
            <p14:sldId id="332"/>
            <p14:sldId id="318"/>
            <p14:sldId id="33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98340" autoAdjust="0"/>
  </p:normalViewPr>
  <p:slideViewPr>
    <p:cSldViewPr snapToGrid="0">
      <p:cViewPr>
        <p:scale>
          <a:sx n="105" d="100"/>
          <a:sy n="105" d="100"/>
        </p:scale>
        <p:origin x="272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E7826-B749-4659-81A6-E94C39C8EBB5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B973E-8995-402C-BCBF-D57E5FD148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10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WGRF is a charitable foundation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CA" sz="1200" dirty="0">
                <a:solidFill>
                  <a:prstClr val="black"/>
                </a:solidFill>
                <a:latin typeface="+mn-lt"/>
              </a:rPr>
              <a:t>Diverse Membership of 18 farm organizations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United by Single Purpose: Invest in Field Crop Research to Benefit Western Canadian Farmers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Not involved in policy or advocacy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81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Commitments from all funds (Wheat, Barley, Endowment)</a:t>
            </a:r>
          </a:p>
          <a:p>
            <a:r>
              <a:rPr lang="en-CA" dirty="0"/>
              <a:t>Includes all active contracts and contracts in progress of being developed</a:t>
            </a:r>
          </a:p>
          <a:p>
            <a:r>
              <a:rPr lang="en-CA" dirty="0"/>
              <a:t>Reported by crop groups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2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50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9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81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WGRF is a charitable foundation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CA" sz="1200" dirty="0">
                <a:solidFill>
                  <a:prstClr val="black"/>
                </a:solidFill>
                <a:latin typeface="+mn-lt"/>
              </a:rPr>
              <a:t>Diverse Membership of 18 farm organizations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United by Single Purpose: Invest in Field Crop Research to Benefit Western Canadian Farmers</a:t>
            </a:r>
          </a:p>
          <a:p>
            <a:pPr indent="-11430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Not involved in policy or advocacy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37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Commitments from all funds (Wheat, Barley, Endowment)</a:t>
            </a:r>
          </a:p>
          <a:p>
            <a:r>
              <a:rPr lang="en-CA" dirty="0"/>
              <a:t>Includes all active contracts and contracts in progress of being developed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27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Commitments from all funds (Wheat, Barley, Endowment)</a:t>
            </a:r>
          </a:p>
          <a:p>
            <a:r>
              <a:rPr lang="en-CA" dirty="0"/>
              <a:t>Includes all active contracts and contracts in progress of being developed</a:t>
            </a:r>
          </a:p>
          <a:p>
            <a:r>
              <a:rPr lang="en-CA" dirty="0"/>
              <a:t>Reported by crop groups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27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Commitments from all funds (Wheat, Barley, Endowment)</a:t>
            </a:r>
          </a:p>
          <a:p>
            <a:r>
              <a:rPr lang="en-CA" dirty="0"/>
              <a:t>Includes all active contracts and contracts in progress of being developed</a:t>
            </a:r>
          </a:p>
          <a:p>
            <a:r>
              <a:rPr lang="en-CA" dirty="0"/>
              <a:t>Reported by crop groups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27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Five sources of revenue</a:t>
            </a:r>
          </a:p>
          <a:p>
            <a:r>
              <a:rPr lang="en-CA" dirty="0"/>
              <a:t>Endowment Fund</a:t>
            </a:r>
          </a:p>
          <a:p>
            <a:r>
              <a:rPr lang="en-CA" dirty="0"/>
              <a:t>Wheat Check-Off Fund</a:t>
            </a:r>
          </a:p>
          <a:p>
            <a:r>
              <a:rPr lang="en-CA" dirty="0"/>
              <a:t>Barley Check-Off Fund</a:t>
            </a:r>
          </a:p>
          <a:p>
            <a:r>
              <a:rPr lang="en-CA" dirty="0"/>
              <a:t>Investments (and royalties)</a:t>
            </a:r>
          </a:p>
          <a:p>
            <a:r>
              <a:rPr lang="en-CA" dirty="0"/>
              <a:t>Third Party Funds (Growing Forward 2)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973E-8995-402C-BCBF-D57E5FD148B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95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3827376"/>
            <a:ext cx="9143999" cy="3039252"/>
            <a:chOff x="-120970" y="3787168"/>
            <a:chExt cx="9264969" cy="307946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766" y="3787168"/>
              <a:ext cx="4621233" cy="30708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761" y="3812146"/>
              <a:ext cx="3079005" cy="30544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970" y="3812145"/>
              <a:ext cx="1528375" cy="304585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"/>
            <a:ext cx="5483166" cy="17111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3800" y="1750421"/>
            <a:ext cx="8579744" cy="112157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93801" y="2871993"/>
            <a:ext cx="8579744" cy="560255"/>
          </a:xfrm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24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10614"/>
            <a:ext cx="9144000" cy="5660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5501694" cy="39287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8579744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820207" y="5266937"/>
            <a:ext cx="1762897" cy="162517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583104" y="5266937"/>
            <a:ext cx="1585609" cy="16251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15025" y="2151063"/>
            <a:ext cx="3089275" cy="3030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39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1" y="5661991"/>
            <a:ext cx="3832429" cy="11960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276" y="2353962"/>
            <a:ext cx="40393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276" y="3266430"/>
            <a:ext cx="4039302" cy="2335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276" y="1416562"/>
            <a:ext cx="6971091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1"/>
          </p:nvPr>
        </p:nvSpPr>
        <p:spPr>
          <a:xfrm>
            <a:off x="4630662" y="2353962"/>
            <a:ext cx="41096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2"/>
          </p:nvPr>
        </p:nvSpPr>
        <p:spPr>
          <a:xfrm>
            <a:off x="4630662" y="3266430"/>
            <a:ext cx="4109684" cy="2335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10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03026"/>
            <a:ext cx="1243914" cy="114673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43914" y="5703026"/>
            <a:ext cx="1243914" cy="11467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487828" y="5703764"/>
            <a:ext cx="1243914" cy="114673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1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/>
          <a:stretch/>
        </p:blipFill>
        <p:spPr>
          <a:xfrm>
            <a:off x="-16934" y="0"/>
            <a:ext cx="9160933" cy="685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793067" y="3581401"/>
            <a:ext cx="5046611" cy="16938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9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82733" y="643476"/>
            <a:ext cx="3200877" cy="20828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message – single sentence /message or new presentation section</a:t>
            </a:r>
          </a:p>
        </p:txBody>
      </p:sp>
    </p:spTree>
    <p:extLst>
      <p:ext uri="{BB962C8B-B14F-4D97-AF65-F5344CB8AC3E}">
        <p14:creationId xmlns:p14="http://schemas.microsoft.com/office/powerpoint/2010/main" val="364459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82733" y="643476"/>
            <a:ext cx="3200877" cy="20828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message – single sentence /message or new presentation section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5"/>
          <a:stretch/>
        </p:blipFill>
        <p:spPr>
          <a:xfrm>
            <a:off x="0" y="-16934"/>
            <a:ext cx="9144000" cy="68749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238586" y="186268"/>
            <a:ext cx="5990406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Impact message – single sentence/message or new presentation section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8235777" cy="56619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6802459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2174790"/>
            <a:ext cx="6802459" cy="3163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35777" y="3365157"/>
            <a:ext cx="908223" cy="19035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8235779" y="5263979"/>
            <a:ext cx="908222" cy="159402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991"/>
            <a:ext cx="3832429" cy="11960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235777" y="0"/>
            <a:ext cx="908223" cy="155966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8235779" y="1554894"/>
            <a:ext cx="908222" cy="18164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10614"/>
            <a:ext cx="9144000" cy="5660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5501694" cy="39287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8579744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820207" y="5266937"/>
            <a:ext cx="1762897" cy="162517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 userDrawn="1"/>
        </p:nvSpPr>
        <p:spPr>
          <a:xfrm>
            <a:off x="7583104" y="5266937"/>
            <a:ext cx="1585609" cy="16251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15025" y="2151063"/>
            <a:ext cx="3089275" cy="3030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42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1" y="5661991"/>
            <a:ext cx="3832429" cy="11960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276" y="2353962"/>
            <a:ext cx="40393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276" y="3266430"/>
            <a:ext cx="4039302" cy="2335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276" y="1416562"/>
            <a:ext cx="6971091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1"/>
          </p:nvPr>
        </p:nvSpPr>
        <p:spPr>
          <a:xfrm>
            <a:off x="4630662" y="2353962"/>
            <a:ext cx="41096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2"/>
          </p:nvPr>
        </p:nvSpPr>
        <p:spPr>
          <a:xfrm>
            <a:off x="4630662" y="3266430"/>
            <a:ext cx="4109684" cy="2335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10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0" y="5703026"/>
            <a:ext cx="1243914" cy="114673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 userDrawn="1"/>
        </p:nvSpPr>
        <p:spPr>
          <a:xfrm>
            <a:off x="1243914" y="5703026"/>
            <a:ext cx="1243914" cy="11467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 userDrawn="1"/>
        </p:nvSpPr>
        <p:spPr>
          <a:xfrm>
            <a:off x="2487828" y="5703764"/>
            <a:ext cx="1243914" cy="114673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7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/>
          <a:stretch/>
        </p:blipFill>
        <p:spPr>
          <a:xfrm>
            <a:off x="-16934" y="0"/>
            <a:ext cx="9160933" cy="685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793067" y="3581401"/>
            <a:ext cx="5046611" cy="16938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4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82733" y="643476"/>
            <a:ext cx="3200877" cy="20828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message – single sentence /message or new presentation section</a:t>
            </a:r>
          </a:p>
        </p:txBody>
      </p:sp>
    </p:spTree>
    <p:extLst>
      <p:ext uri="{BB962C8B-B14F-4D97-AF65-F5344CB8AC3E}">
        <p14:creationId xmlns:p14="http://schemas.microsoft.com/office/powerpoint/2010/main" val="4442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82733" y="643476"/>
            <a:ext cx="3200877" cy="20828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message – single sentence /message or new presentation section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5"/>
          <a:stretch/>
        </p:blipFill>
        <p:spPr>
          <a:xfrm>
            <a:off x="0" y="-16934"/>
            <a:ext cx="9144000" cy="68749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238586" y="186268"/>
            <a:ext cx="5990406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Impact message – single sentence/message or new presentation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5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3827376"/>
            <a:ext cx="9143999" cy="3039252"/>
            <a:chOff x="-120970" y="3787168"/>
            <a:chExt cx="9264969" cy="307946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766" y="3787168"/>
              <a:ext cx="4621233" cy="30708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761" y="3812146"/>
              <a:ext cx="3079005" cy="30544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970" y="3812145"/>
              <a:ext cx="1528375" cy="304585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"/>
            <a:ext cx="5483166" cy="17111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3800" y="1750421"/>
            <a:ext cx="8579744" cy="112157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93801" y="2871993"/>
            <a:ext cx="8579744" cy="560255"/>
          </a:xfrm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8235777" cy="56619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6802459" cy="8488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2174790"/>
            <a:ext cx="6802459" cy="3163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35777" y="3365157"/>
            <a:ext cx="908223" cy="19035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35779" y="5263979"/>
            <a:ext cx="908222" cy="159402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991"/>
            <a:ext cx="3832429" cy="11960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235777" y="0"/>
            <a:ext cx="908223" cy="155966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35779" y="1554894"/>
            <a:ext cx="908222" cy="18164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"/>
            <a:ext cx="3832429" cy="11960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85797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00" y="2678805"/>
            <a:ext cx="8579744" cy="349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1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"/>
            <a:ext cx="3832429" cy="11960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800" y="1210614"/>
            <a:ext cx="85797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00" y="2678805"/>
            <a:ext cx="8579744" cy="349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83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56" y="1528058"/>
            <a:ext cx="8579744" cy="20870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4600" dirty="0"/>
              <a:t>Farmer Funded </a:t>
            </a:r>
            <a:br>
              <a:rPr lang="en-CA" sz="4600" dirty="0"/>
            </a:br>
            <a:r>
              <a:rPr lang="en-CA" sz="4600" dirty="0"/>
              <a:t>	Farmer Directed </a:t>
            </a:r>
            <a:br>
              <a:rPr lang="en-CA" sz="4600" dirty="0"/>
            </a:br>
            <a:r>
              <a:rPr lang="en-CA" sz="4600" dirty="0"/>
              <a:t>			Crop Research </a:t>
            </a:r>
          </a:p>
        </p:txBody>
      </p:sp>
    </p:spTree>
    <p:extLst>
      <p:ext uri="{BB962C8B-B14F-4D97-AF65-F5344CB8AC3E}">
        <p14:creationId xmlns:p14="http://schemas.microsoft.com/office/powerpoint/2010/main" val="28237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9293" y="2335120"/>
            <a:ext cx="8012837" cy="4352581"/>
          </a:xfrm>
        </p:spPr>
        <p:txBody>
          <a:bodyPr>
            <a:normAutofit fontScale="47500" lnSpcReduction="20000"/>
          </a:bodyPr>
          <a:lstStyle/>
          <a:p>
            <a:pPr marL="571500" lvl="2" indent="-571500">
              <a:lnSpc>
                <a:spcPct val="120000"/>
              </a:lnSpc>
              <a:spcAft>
                <a:spcPts val="1800"/>
              </a:spcAft>
              <a:defRPr/>
            </a:pPr>
            <a:r>
              <a:rPr lang="en-CA" sz="4600" dirty="0" smtClean="0">
                <a:solidFill>
                  <a:prstClr val="black"/>
                </a:solidFill>
                <a:latin typeface="Calibri (Body)"/>
              </a:rPr>
              <a:t>WGRF </a:t>
            </a:r>
            <a:r>
              <a:rPr lang="en-CA" sz="4600" dirty="0">
                <a:solidFill>
                  <a:prstClr val="black"/>
                </a:solidFill>
                <a:latin typeface="Calibri (Body)"/>
              </a:rPr>
              <a:t>has funded wheat breeding programs since </a:t>
            </a:r>
            <a:r>
              <a:rPr lang="en-CA" sz="4600" dirty="0" smtClean="0">
                <a:solidFill>
                  <a:prstClr val="black"/>
                </a:solidFill>
                <a:latin typeface="Calibri (Body)"/>
              </a:rPr>
              <a:t>1994</a:t>
            </a:r>
            <a:endParaRPr lang="en-CA" sz="4600" dirty="0">
              <a:solidFill>
                <a:prstClr val="black"/>
              </a:solidFill>
              <a:latin typeface="Calibri (Body)"/>
            </a:endParaRPr>
          </a:p>
          <a:p>
            <a:pPr marL="571500" lvl="2" indent="-571500">
              <a:lnSpc>
                <a:spcPct val="120000"/>
              </a:lnSpc>
              <a:spcAft>
                <a:spcPts val="1800"/>
              </a:spcAft>
              <a:defRPr/>
            </a:pPr>
            <a:r>
              <a:rPr lang="en-CA" sz="4600" dirty="0">
                <a:solidFill>
                  <a:prstClr val="black"/>
                </a:solidFill>
                <a:latin typeface="Calibri (Body)"/>
              </a:rPr>
              <a:t>Long term stable funding (5-10 year agreement terms)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r>
              <a:rPr lang="en-CA" sz="4600" dirty="0">
                <a:solidFill>
                  <a:prstClr val="black"/>
                </a:solidFill>
                <a:latin typeface="Calibri (Body)"/>
              </a:rPr>
              <a:t>Public wheat breeding programs supported</a:t>
            </a:r>
            <a:r>
              <a:rPr lang="en-CA" sz="4600" dirty="0" smtClean="0">
                <a:solidFill>
                  <a:prstClr val="black"/>
                </a:solidFill>
                <a:latin typeface="Calibri (Body)"/>
              </a:rPr>
              <a:t>: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</a:pPr>
            <a:r>
              <a:rPr lang="en-CA" sz="4400" dirty="0">
                <a:solidFill>
                  <a:prstClr val="black"/>
                </a:solidFill>
                <a:latin typeface="Calibri (Body)"/>
              </a:rPr>
              <a:t>Agriculture and </a:t>
            </a:r>
            <a:r>
              <a:rPr lang="en-CA" sz="4400" dirty="0" err="1">
                <a:solidFill>
                  <a:prstClr val="black"/>
                </a:solidFill>
                <a:latin typeface="Calibri (Body)"/>
              </a:rPr>
              <a:t>Agri</a:t>
            </a:r>
            <a:r>
              <a:rPr lang="en-CA" sz="4400" dirty="0">
                <a:solidFill>
                  <a:prstClr val="black"/>
                </a:solidFill>
                <a:latin typeface="Calibri (Body)"/>
              </a:rPr>
              <a:t>-food Canada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</a:pPr>
            <a:r>
              <a:rPr lang="en-CA" sz="4400" dirty="0">
                <a:solidFill>
                  <a:prstClr val="black"/>
                </a:solidFill>
                <a:latin typeface="Calibri (Body)"/>
              </a:rPr>
              <a:t>Universities of Alberta, Saskatchewan and Manitoba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</a:pPr>
            <a:r>
              <a:rPr lang="en-CA" sz="4400" dirty="0">
                <a:solidFill>
                  <a:prstClr val="black"/>
                </a:solidFill>
                <a:latin typeface="Calibri (Body)"/>
              </a:rPr>
              <a:t>Alberta Agriculture and Forestry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r>
              <a:rPr lang="en-CA" sz="4600" dirty="0" smtClean="0">
                <a:solidFill>
                  <a:prstClr val="black"/>
                </a:solidFill>
                <a:latin typeface="Calibri (Body)"/>
              </a:rPr>
              <a:t>&gt;$</a:t>
            </a:r>
            <a:r>
              <a:rPr lang="en-CA" sz="4600" dirty="0">
                <a:solidFill>
                  <a:prstClr val="black"/>
                </a:solidFill>
                <a:latin typeface="Calibri (Body)"/>
              </a:rPr>
              <a:t>10M invested in wheat in 2015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endParaRPr lang="en-CA" sz="4600" dirty="0">
              <a:solidFill>
                <a:prstClr val="black"/>
              </a:solidFill>
              <a:latin typeface="Calibri (Body)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831" y="1337739"/>
            <a:ext cx="8579744" cy="8424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4800" dirty="0" smtClean="0">
                <a:solidFill>
                  <a:prstClr val="black"/>
                </a:solidFill>
                <a:latin typeface="Calibri"/>
              </a:rPr>
              <a:t>Wheat Research</a:t>
            </a:r>
            <a:endParaRPr lang="en-CA" sz="4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60630"/>
            <a:ext cx="7564363" cy="8707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Wheat Breeding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1212112"/>
            <a:ext cx="6802459" cy="4126008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Return on investment study commissioned by WGRF </a:t>
            </a:r>
          </a:p>
          <a:p>
            <a:pPr marL="571500" indent="-571500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Very high return on their investment </a:t>
            </a:r>
          </a:p>
          <a:p>
            <a:pPr marL="571500" indent="-571500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On average every producer check-off dollar invested into wheat varietal research has returned $20.40 in value to the producer. </a:t>
            </a:r>
            <a:endParaRPr lang="en-C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9293" y="1350335"/>
            <a:ext cx="8012837" cy="53373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CA" sz="9600" dirty="0">
                <a:solidFill>
                  <a:prstClr val="black"/>
                </a:solidFill>
                <a:latin typeface="Calibri"/>
              </a:rPr>
              <a:t>&gt;190</a:t>
            </a:r>
            <a:br>
              <a:rPr lang="en-CA" sz="9600" dirty="0">
                <a:solidFill>
                  <a:prstClr val="black"/>
                </a:solidFill>
                <a:latin typeface="Calibri"/>
              </a:rPr>
            </a:br>
            <a:r>
              <a:rPr lang="en-CA" sz="9600" b="1" dirty="0">
                <a:solidFill>
                  <a:prstClr val="black"/>
                </a:solidFill>
                <a:latin typeface="Calibri"/>
              </a:rPr>
              <a:t>New Public Wheat </a:t>
            </a:r>
            <a:br>
              <a:rPr lang="en-CA" sz="9600" b="1" dirty="0">
                <a:solidFill>
                  <a:prstClr val="black"/>
                </a:solidFill>
                <a:latin typeface="Calibri"/>
              </a:rPr>
            </a:br>
            <a:r>
              <a:rPr lang="en-CA" sz="9600" b="1" dirty="0">
                <a:solidFill>
                  <a:prstClr val="black"/>
                </a:solidFill>
                <a:latin typeface="Calibri"/>
              </a:rPr>
              <a:t>Varieties Since 1994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8155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7557950" cy="39287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Breeding programs screen wheat lines for quality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traits that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meets criteria for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new variety registration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Expensive and time consuming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Quality screening occurs later in the breeding cycle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Research investment to improve predictive tests that cost less, require fewer seeds and are higher throughput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+mn-lt"/>
              </a:rPr>
              <a:t>WGRF Wheat Quality Research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11491" y="2150772"/>
            <a:ext cx="192809" cy="3030537"/>
          </a:xfrm>
        </p:spPr>
      </p:sp>
    </p:spTree>
    <p:extLst>
      <p:ext uri="{BB962C8B-B14F-4D97-AF65-F5344CB8AC3E}">
        <p14:creationId xmlns:p14="http://schemas.microsoft.com/office/powerpoint/2010/main" val="1812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7557950" cy="39287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Molecular marker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development for quality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traits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Genetic markers for dough strength</a:t>
            </a:r>
            <a:r>
              <a:rPr lang="en-US" smtClean="0">
                <a:solidFill>
                  <a:srgbClr val="000000"/>
                </a:solidFill>
                <a:latin typeface="+mn-lt"/>
              </a:rPr>
              <a:t>, protein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and loaf volume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Enable breeders to screen large volume of lines for these traits at an early generation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Cull lines that do not contain the quality traits required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	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+mn-lt"/>
              </a:rPr>
              <a:t>WGRF Wheat Quality Research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11491" y="2150772"/>
            <a:ext cx="192809" cy="3030537"/>
          </a:xfrm>
        </p:spPr>
      </p:sp>
    </p:spTree>
    <p:extLst>
      <p:ext uri="{BB962C8B-B14F-4D97-AF65-F5344CB8AC3E}">
        <p14:creationId xmlns:p14="http://schemas.microsoft.com/office/powerpoint/2010/main" val="39583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7557950" cy="3928753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Fusarium Head Blight</a:t>
            </a:r>
          </a:p>
          <a:p>
            <a:pPr marL="457200" lvl="1" indent="0">
              <a:buNone/>
            </a:pPr>
            <a:endParaRPr lang="en-US" sz="4000" dirty="0" smtClean="0">
              <a:solidFill>
                <a:srgbClr val="000000"/>
              </a:solidFill>
              <a:latin typeface="+mn-lt"/>
            </a:endParaRPr>
          </a:p>
          <a:p>
            <a:pPr lvl="2"/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New wheat variety development with improved FHB resistance</a:t>
            </a:r>
          </a:p>
          <a:p>
            <a:pPr lvl="2"/>
            <a:r>
              <a:rPr lang="en-US" sz="40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mproved management practices</a:t>
            </a:r>
          </a:p>
          <a:p>
            <a:pPr lvl="2"/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Mycotoxin detection and diagnostics</a:t>
            </a:r>
          </a:p>
          <a:p>
            <a:pPr lvl="2"/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Storage research</a:t>
            </a:r>
          </a:p>
          <a:p>
            <a:pPr marL="914400" lvl="2" indent="0">
              <a:buNone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2"/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2"/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lvl="2"/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+mn-lt"/>
              </a:rPr>
              <a:t>	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+mn-lt"/>
              </a:rPr>
              <a:t>WGRF Wheat Quality Research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11491" y="2150772"/>
            <a:ext cx="192809" cy="3030537"/>
          </a:xfrm>
        </p:spPr>
      </p:sp>
    </p:spTree>
    <p:extLst>
      <p:ext uri="{BB962C8B-B14F-4D97-AF65-F5344CB8AC3E}">
        <p14:creationId xmlns:p14="http://schemas.microsoft.com/office/powerpoint/2010/main" val="2565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7557950" cy="39287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Milling performance and flour quality of barley and wheat blends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 Levels of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ochratoxin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in milling quality cereal grains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Influence of genotype, weather and environment on gluten strength of CWRS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+mn-lt"/>
              </a:rPr>
              <a:t>WGRF Wheat Quality Research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11491" y="2150772"/>
            <a:ext cx="192809" cy="3030537"/>
          </a:xfrm>
        </p:spPr>
      </p:sp>
    </p:spTree>
    <p:extLst>
      <p:ext uri="{BB962C8B-B14F-4D97-AF65-F5344CB8AC3E}">
        <p14:creationId xmlns:p14="http://schemas.microsoft.com/office/powerpoint/2010/main" val="1091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9293" y="1350335"/>
            <a:ext cx="8012837" cy="533736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8000" b="1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buNone/>
              <a:defRPr/>
            </a:pPr>
            <a:r>
              <a:rPr lang="en-US" sz="8000" b="1" dirty="0">
                <a:solidFill>
                  <a:prstClr val="black"/>
                </a:solidFill>
                <a:latin typeface="Calibri"/>
              </a:rPr>
              <a:t>Looking Forward</a:t>
            </a:r>
            <a:endParaRPr lang="en-US" sz="8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5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85" y="60630"/>
            <a:ext cx="7444094" cy="8707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Wheat Research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1148316"/>
            <a:ext cx="6802459" cy="4189804"/>
          </a:xfrm>
        </p:spPr>
        <p:txBody>
          <a:bodyPr>
            <a:normAutofit fontScale="92500" lnSpcReduction="10000"/>
          </a:bodyPr>
          <a:lstStyle/>
          <a:p>
            <a:pPr marL="457200" lvl="1" indent="-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WGRF will no longer receive the wheat check–off after July 2017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Commissions will absorb the check-off and lead wheat research </a:t>
            </a:r>
            <a:endParaRPr lang="en-CA" sz="3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457200" lvl="1" indent="-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sz="3200" dirty="0">
                <a:solidFill>
                  <a:prstClr val="black"/>
                </a:solidFill>
                <a:latin typeface="Calibri"/>
                <a:cs typeface="Arial" charset="0"/>
              </a:rPr>
              <a:t>WGRF is working closely with the Commissions during the transition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WGRF will manage Core Wheat Breeding Agreements until 2020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3800" y="2150772"/>
            <a:ext cx="7905572" cy="39287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 (Body)"/>
              </a:rPr>
              <a:t>$25 million dollars - Growing Forward 2 Wheat Cluster Program</a:t>
            </a:r>
          </a:p>
          <a:p>
            <a:r>
              <a:rPr lang="en-US" dirty="0">
                <a:solidFill>
                  <a:srgbClr val="000000"/>
                </a:solidFill>
                <a:latin typeface="Calibri (Body)"/>
              </a:rPr>
              <a:t>National program </a:t>
            </a:r>
            <a:r>
              <a:rPr lang="en-US" dirty="0" smtClean="0">
                <a:solidFill>
                  <a:srgbClr val="000000"/>
                </a:solidFill>
                <a:latin typeface="Calibri (Body)"/>
              </a:rPr>
              <a:t>funded </a:t>
            </a:r>
            <a:r>
              <a:rPr lang="en-US" dirty="0">
                <a:solidFill>
                  <a:srgbClr val="000000"/>
                </a:solidFill>
                <a:latin typeface="Calibri (Body)"/>
              </a:rPr>
              <a:t>over 5 years</a:t>
            </a:r>
          </a:p>
          <a:p>
            <a:r>
              <a:rPr lang="en-US" dirty="0">
                <a:solidFill>
                  <a:srgbClr val="000000"/>
                </a:solidFill>
                <a:latin typeface="Calibri (Body)"/>
              </a:rPr>
              <a:t>Complete on March 2018</a:t>
            </a:r>
          </a:p>
          <a:p>
            <a:r>
              <a:rPr lang="en-US" dirty="0">
                <a:solidFill>
                  <a:srgbClr val="000000"/>
                </a:solidFill>
                <a:latin typeface="Calibri (Body)"/>
              </a:rPr>
              <a:t>50% producer funded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 (Body)"/>
              </a:rPr>
              <a:t>WGRF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 (Body)"/>
              </a:rPr>
              <a:t>Alberta Wheat Commission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 (Body)"/>
              </a:rPr>
              <a:t>Canadian Field Crop Research Alliance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+mn-lt"/>
              </a:rPr>
              <a:t>Wheat Cluster Funding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73544" y="2151063"/>
            <a:ext cx="130756" cy="3030537"/>
          </a:xfrm>
        </p:spPr>
      </p:sp>
    </p:spTree>
    <p:extLst>
      <p:ext uri="{BB962C8B-B14F-4D97-AF65-F5344CB8AC3E}">
        <p14:creationId xmlns:p14="http://schemas.microsoft.com/office/powerpoint/2010/main" val="18530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9" y="155195"/>
            <a:ext cx="6819280" cy="8336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Who is WGRF? </a:t>
            </a:r>
            <a:endParaRPr lang="en-US" sz="3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078" y="1148316"/>
            <a:ext cx="5714798" cy="4398935"/>
          </a:xfrm>
        </p:spPr>
        <p:txBody>
          <a:bodyPr>
            <a:normAutofit/>
          </a:bodyPr>
          <a:lstStyle/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Farmer Funded and Directed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Fund research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Largest producer funder of research in Canada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Diverse membership (18)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6549" y="2493466"/>
            <a:ext cx="7622226" cy="37105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+mn-lt"/>
              </a:rPr>
              <a:t>The next round of funding for the Wheat Cluster– Agriculture Policy Framework</a:t>
            </a:r>
          </a:p>
          <a:p>
            <a:r>
              <a:rPr lang="en-US" sz="3200" dirty="0">
                <a:solidFill>
                  <a:srgbClr val="000000"/>
                </a:solidFill>
                <a:latin typeface="+mn-lt"/>
              </a:rPr>
              <a:t>Planning is underway and facilitated by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WGRF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Align with the National Wheat Strategy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r>
              <a:rPr lang="en-CA" sz="3200" dirty="0">
                <a:solidFill>
                  <a:srgbClr val="000000"/>
                </a:solidFill>
                <a:latin typeface="+mn-lt"/>
              </a:rPr>
              <a:t>A lead organization has not been chosen</a:t>
            </a:r>
          </a:p>
          <a:p>
            <a:r>
              <a:rPr lang="en-CA" sz="3200" dirty="0">
                <a:solidFill>
                  <a:srgbClr val="000000"/>
                </a:solidFill>
                <a:latin typeface="+mn-lt"/>
              </a:rPr>
              <a:t>New potential funding partners</a:t>
            </a:r>
          </a:p>
          <a:p>
            <a:pPr marL="1371600" lvl="3" indent="0">
              <a:spcAft>
                <a:spcPts val="600"/>
              </a:spcAft>
              <a:buNone/>
            </a:pPr>
            <a:endParaRPr lang="en-CA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085" y="1559529"/>
            <a:ext cx="8579744" cy="8424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4800" dirty="0">
                <a:solidFill>
                  <a:prstClr val="black"/>
                </a:solidFill>
                <a:latin typeface="Calibri"/>
              </a:rPr>
              <a:t>Agriculture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42479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6549" y="2493466"/>
            <a:ext cx="7622226" cy="37105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Producers investing in research for the benefit of western Canadian farmers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Endowment Fund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Agronomy Capacity Study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Western Canadian Approach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r>
              <a:rPr lang="en-CA" sz="3200" dirty="0" smtClean="0">
                <a:solidFill>
                  <a:srgbClr val="000000"/>
                </a:solidFill>
                <a:latin typeface="+mn-lt"/>
              </a:rPr>
              <a:t>Collaboration</a:t>
            </a:r>
            <a:endParaRPr lang="en-CA" sz="3200" dirty="0">
              <a:solidFill>
                <a:srgbClr val="000000"/>
              </a:solidFill>
              <a:latin typeface="+mn-lt"/>
            </a:endParaRPr>
          </a:p>
          <a:p>
            <a:pPr marL="1371600" lvl="3" indent="0">
              <a:spcAft>
                <a:spcPts val="600"/>
              </a:spcAft>
              <a:buNone/>
            </a:pPr>
            <a:endParaRPr lang="en-CA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085" y="1559529"/>
            <a:ext cx="8579744" cy="8424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4800" dirty="0" smtClean="0">
                <a:solidFill>
                  <a:prstClr val="black"/>
                </a:solidFill>
                <a:latin typeface="Calibri"/>
              </a:rPr>
              <a:t>Future for WGRF</a:t>
            </a:r>
            <a:endParaRPr lang="en-CA" sz="4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5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85" y="448820"/>
            <a:ext cx="6734017" cy="27728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/>
              </a:rPr>
            </a:br>
            <a:endParaRPr lang="en-CA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Mikee\Desktop\35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008" cy="69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Z:\Communications\Logos\Member Orgs\160114 WGRF Member Org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6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"/>
            <a:ext cx="9144000" cy="53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9" y="155195"/>
            <a:ext cx="6819280" cy="8336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WGRF is Unique</a:t>
            </a:r>
            <a:endParaRPr lang="en-US" sz="3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93" y="1148316"/>
            <a:ext cx="6529683" cy="4398935"/>
          </a:xfrm>
        </p:spPr>
        <p:txBody>
          <a:bodyPr>
            <a:normAutofit/>
          </a:bodyPr>
          <a:lstStyle/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Fund research in all western Canadian field crops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Western Canadian approach to funding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prstClr val="black"/>
                </a:solidFill>
                <a:latin typeface="Calibri"/>
              </a:rPr>
              <a:t>Significant funds available</a:t>
            </a:r>
          </a:p>
          <a:p>
            <a:pPr lvl="1" indent="-342900">
              <a:spcAft>
                <a:spcPts val="1800"/>
              </a:spcAft>
            </a:pPr>
            <a:r>
              <a:rPr lang="en-CA" sz="3600" dirty="0">
                <a:solidFill>
                  <a:srgbClr val="000000"/>
                </a:solidFill>
                <a:latin typeface="Calibri" panose="020F0502020204030204" pitchFamily="34" charset="0"/>
              </a:rPr>
              <a:t>No policy or marketing</a:t>
            </a:r>
          </a:p>
        </p:txBody>
      </p:sp>
    </p:spTree>
    <p:extLst>
      <p:ext uri="{BB962C8B-B14F-4D97-AF65-F5344CB8AC3E}">
        <p14:creationId xmlns:p14="http://schemas.microsoft.com/office/powerpoint/2010/main" val="34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00" y="361507"/>
            <a:ext cx="7584926" cy="5092995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buNone/>
              <a:defRPr/>
            </a:pPr>
            <a:r>
              <a:rPr lang="en-US" sz="8800" b="1" dirty="0">
                <a:solidFill>
                  <a:prstClr val="black"/>
                </a:solidFill>
                <a:latin typeface="Calibri"/>
              </a:rPr>
              <a:t>Research</a:t>
            </a:r>
          </a:p>
          <a:p>
            <a:pPr marL="0" indent="0" algn="ctr">
              <a:buNone/>
              <a:defRPr/>
            </a:pPr>
            <a:r>
              <a:rPr lang="en-US" sz="8800" b="1" dirty="0">
                <a:solidFill>
                  <a:prstClr val="black"/>
                </a:solidFill>
                <a:latin typeface="Calibri"/>
              </a:rPr>
              <a:t>Funding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33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9293" y="2977116"/>
            <a:ext cx="8012837" cy="3710585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  <a:latin typeface="+mn-lt"/>
              </a:rPr>
              <a:t>&gt;$19 million invested  in 2015</a:t>
            </a:r>
          </a:p>
          <a:p>
            <a:r>
              <a:rPr lang="en-CA" sz="3600" dirty="0">
                <a:solidFill>
                  <a:srgbClr val="000000"/>
                </a:solidFill>
                <a:latin typeface="+mn-lt"/>
              </a:rPr>
              <a:t>&gt;250 active projects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199" y="1869367"/>
            <a:ext cx="8579744" cy="8424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4800" dirty="0">
                <a:solidFill>
                  <a:prstClr val="black"/>
                </a:solidFill>
                <a:latin typeface="Calibri"/>
              </a:rPr>
              <a:t>Largest Producer Funder of Crop Research in Canada</a:t>
            </a:r>
          </a:p>
        </p:txBody>
      </p:sp>
    </p:spTree>
    <p:extLst>
      <p:ext uri="{BB962C8B-B14F-4D97-AF65-F5344CB8AC3E}">
        <p14:creationId xmlns:p14="http://schemas.microsoft.com/office/powerpoint/2010/main" val="37736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85" y="60630"/>
            <a:ext cx="7444094" cy="8707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WGRF Revenue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1212112"/>
            <a:ext cx="6802459" cy="4126008"/>
          </a:xfrm>
        </p:spPr>
        <p:txBody>
          <a:bodyPr/>
          <a:lstStyle/>
          <a:p>
            <a:r>
              <a:rPr lang="en-CA" sz="3600" dirty="0">
                <a:solidFill>
                  <a:srgbClr val="000000"/>
                </a:solidFill>
                <a:latin typeface="+mn-lt"/>
              </a:rPr>
              <a:t>Endowment Fund</a:t>
            </a:r>
          </a:p>
          <a:p>
            <a:r>
              <a:rPr lang="en-CA" sz="3600" dirty="0">
                <a:solidFill>
                  <a:srgbClr val="000000"/>
                </a:solidFill>
                <a:latin typeface="+mn-lt"/>
              </a:rPr>
              <a:t>Wheat Check-Off Fund</a:t>
            </a:r>
          </a:p>
          <a:p>
            <a:r>
              <a:rPr lang="en-CA" sz="3600" dirty="0">
                <a:solidFill>
                  <a:srgbClr val="000000"/>
                </a:solidFill>
                <a:latin typeface="+mn-lt"/>
              </a:rPr>
              <a:t>Barley Check-Off Fund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11" y="454156"/>
            <a:ext cx="6802459" cy="84884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+mn-lt"/>
              </a:rPr>
              <a:t>WGRF Committed Funding </a:t>
            </a:r>
            <a:br>
              <a:rPr lang="en-US" sz="4400" dirty="0">
                <a:solidFill>
                  <a:srgbClr val="000000"/>
                </a:solidFill>
                <a:latin typeface="+mn-lt"/>
              </a:rPr>
            </a:br>
            <a:r>
              <a:rPr lang="en-US" sz="4400" dirty="0">
                <a:solidFill>
                  <a:srgbClr val="000000"/>
                </a:solidFill>
                <a:latin typeface="+mn-lt"/>
              </a:rPr>
              <a:t>($75 M in 2015) 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69" y="1303001"/>
            <a:ext cx="5972358" cy="40357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61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2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11" y="196461"/>
            <a:ext cx="6802459" cy="848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n-lt"/>
              </a:rPr>
              <a:t>WGRF Committed Funding by Crop</a:t>
            </a:r>
            <a:br>
              <a:rPr lang="en-US" sz="3600" dirty="0">
                <a:solidFill>
                  <a:srgbClr val="000000"/>
                </a:solidFill>
                <a:latin typeface="+mn-lt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</a:rPr>
              <a:t>($75M in 2015)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" y="1338349"/>
            <a:ext cx="6192982" cy="3983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alpha val="22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433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217 WGRF Presentation Slides">
  <a:themeElements>
    <a:clrScheme name="Custom 2">
      <a:dk1>
        <a:srgbClr val="55321C"/>
      </a:dk1>
      <a:lt1>
        <a:sysClr val="window" lastClr="FFFFFF"/>
      </a:lt1>
      <a:dk2>
        <a:srgbClr val="55321C"/>
      </a:dk2>
      <a:lt2>
        <a:srgbClr val="D6A384"/>
      </a:lt2>
      <a:accent1>
        <a:srgbClr val="E6B539"/>
      </a:accent1>
      <a:accent2>
        <a:srgbClr val="6D953E"/>
      </a:accent2>
      <a:accent3>
        <a:srgbClr val="F15C24"/>
      </a:accent3>
      <a:accent4>
        <a:srgbClr val="EDC96F"/>
      </a:accent4>
      <a:accent5>
        <a:srgbClr val="F58F6B"/>
      </a:accent5>
      <a:accent6>
        <a:srgbClr val="9FC472"/>
      </a:accent6>
      <a:hlink>
        <a:srgbClr val="1F3864"/>
      </a:hlink>
      <a:folHlink>
        <a:srgbClr val="2E75B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8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GRF_35Anniversary_v3" id="{DCEDD961-EA5F-4E53-9DE3-5EBE035254C7}" vid="{E9A05ADC-A8EC-486C-9339-F2D12DF326AD}"/>
    </a:ext>
  </a:extLst>
</a:theme>
</file>

<file path=ppt/theme/theme2.xml><?xml version="1.0" encoding="utf-8"?>
<a:theme xmlns:a="http://schemas.openxmlformats.org/drawingml/2006/main" name="2_151217 WGRF Presentation Slides">
  <a:themeElements>
    <a:clrScheme name="Custom 2">
      <a:dk1>
        <a:srgbClr val="55321C"/>
      </a:dk1>
      <a:lt1>
        <a:sysClr val="window" lastClr="FFFFFF"/>
      </a:lt1>
      <a:dk2>
        <a:srgbClr val="55321C"/>
      </a:dk2>
      <a:lt2>
        <a:srgbClr val="D6A384"/>
      </a:lt2>
      <a:accent1>
        <a:srgbClr val="E6B539"/>
      </a:accent1>
      <a:accent2>
        <a:srgbClr val="6D953E"/>
      </a:accent2>
      <a:accent3>
        <a:srgbClr val="F15C24"/>
      </a:accent3>
      <a:accent4>
        <a:srgbClr val="EDC96F"/>
      </a:accent4>
      <a:accent5>
        <a:srgbClr val="F58F6B"/>
      </a:accent5>
      <a:accent6>
        <a:srgbClr val="9FC472"/>
      </a:accent6>
      <a:hlink>
        <a:srgbClr val="1F3864"/>
      </a:hlink>
      <a:folHlink>
        <a:srgbClr val="2E75B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8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GRF_35Anniversary_v3" id="{DCEDD961-EA5F-4E53-9DE3-5EBE035254C7}" vid="{E9A05ADC-A8EC-486C-9339-F2D12DF326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151217 WGRF Presentation Slides</Template>
  <TotalTime>2514</TotalTime>
  <Words>796</Words>
  <Application>Microsoft Office PowerPoint</Application>
  <PresentationFormat>On-screen Show (4:3)</PresentationFormat>
  <Paragraphs>165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(Body)</vt:lpstr>
      <vt:lpstr>151217 WGRF Presentation Slides</vt:lpstr>
      <vt:lpstr>2_151217 WGRF Presentation Slides</vt:lpstr>
      <vt:lpstr>Farmer Funded   Farmer Directed     Crop Research </vt:lpstr>
      <vt:lpstr>Who is WGRF? </vt:lpstr>
      <vt:lpstr>         </vt:lpstr>
      <vt:lpstr>WGRF is Unique</vt:lpstr>
      <vt:lpstr>PowerPoint Presentation</vt:lpstr>
      <vt:lpstr>Largest Producer Funder of Crop Research in Canada</vt:lpstr>
      <vt:lpstr>WGRF Revenue Sources</vt:lpstr>
      <vt:lpstr>WGRF Committed Funding  ($75 M in 2015) </vt:lpstr>
      <vt:lpstr>WGRF Committed Funding by Crop ($75M in 2015)</vt:lpstr>
      <vt:lpstr>Wheat Research</vt:lpstr>
      <vt:lpstr>Wheat Breeding Investment</vt:lpstr>
      <vt:lpstr>PowerPoint Presentation</vt:lpstr>
      <vt:lpstr>WGRF Wheat Quality Research</vt:lpstr>
      <vt:lpstr>WGRF Wheat Quality Research</vt:lpstr>
      <vt:lpstr>WGRF Wheat Quality Research</vt:lpstr>
      <vt:lpstr>WGRF Wheat Quality Research</vt:lpstr>
      <vt:lpstr>PowerPoint Presentation</vt:lpstr>
      <vt:lpstr>Wheat Research Funding</vt:lpstr>
      <vt:lpstr>Wheat Cluster Funding</vt:lpstr>
      <vt:lpstr>Agriculture Policy Framework</vt:lpstr>
      <vt:lpstr>Future for WGRF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 Funded Farmer Directed  Crop Research</dc:title>
  <dc:creator>Mike Espeseth</dc:creator>
  <cp:lastModifiedBy>Gina Feist</cp:lastModifiedBy>
  <cp:revision>143</cp:revision>
  <dcterms:created xsi:type="dcterms:W3CDTF">2016-01-07T16:24:22Z</dcterms:created>
  <dcterms:modified xsi:type="dcterms:W3CDTF">2016-06-28T06:35:41Z</dcterms:modified>
</cp:coreProperties>
</file>